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media/image1.jpeg" ContentType="image/jpeg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D5E6"/>
          </a:solidFill>
        </a:fill>
      </a:tcStyle>
    </a:wholeTbl>
    <a:band2H>
      <a:tcTxStyle b="def" i="def"/>
      <a:tcStyle>
        <a:tcBdr/>
        <a:fill>
          <a:solidFill>
            <a:srgbClr val="E6EBF3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BE4CA"/>
          </a:solidFill>
        </a:fill>
      </a:tcStyle>
    </a:wholeTbl>
    <a:band2H>
      <a:tcTxStyle b="def" i="def"/>
      <a:tcStyle>
        <a:tcBdr/>
        <a:fill>
          <a:solidFill>
            <a:srgbClr val="E7F2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ECCBD6"/>
          </a:solidFill>
        </a:fill>
      </a:tcStyle>
    </a:wholeTbl>
    <a:band2H>
      <a:tcTxStyle b="def" i="def"/>
      <a:tcStyle>
        <a:tcBdr/>
        <a:fill>
          <a:solidFill>
            <a:srgbClr val="F6E7EC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000000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6" name="Shape 18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308599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975358" y="3029935"/>
            <a:ext cx="11054083" cy="2090706"/>
          </a:xfrm>
          <a:prstGeom prst="rect">
            <a:avLst/>
          </a:prstGeom>
        </p:spPr>
        <p:txBody>
          <a:bodyPr lIns="65021" tIns="65021" rIns="65021" bIns="65021"/>
          <a:lstStyle>
            <a:lvl1pPr defTabSz="130048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quarter" idx="1"/>
          </p:nvPr>
        </p:nvSpPr>
        <p:spPr>
          <a:xfrm>
            <a:off x="1950716" y="5527040"/>
            <a:ext cx="9103367" cy="2492593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1998698" y="9114115"/>
            <a:ext cx="355865" cy="371343"/>
          </a:xfrm>
          <a:prstGeom prst="rect">
            <a:avLst/>
          </a:prstGeom>
        </p:spPr>
        <p:txBody>
          <a:bodyPr lIns="65021" tIns="65021" rIns="65021" bIns="65021" anchor="ctr"/>
          <a:lstStyle>
            <a:lvl1pPr algn="r" defTabSz="130048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975358" y="3029935"/>
            <a:ext cx="11054083" cy="2090706"/>
          </a:xfrm>
          <a:prstGeom prst="rect">
            <a:avLst/>
          </a:prstGeom>
        </p:spPr>
        <p:txBody>
          <a:bodyPr lIns="65021" tIns="65021" rIns="65021" bIns="65021"/>
          <a:lstStyle>
            <a:lvl1pPr defTabSz="130048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1950716" y="5527040"/>
            <a:ext cx="9103367" cy="2492593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28" name="Resim 6" descr="Resim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0953" y="8038564"/>
            <a:ext cx="1762894" cy="17699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banner wabf research.jpg" descr="banner wabf research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70794" y="-754606"/>
            <a:ext cx="13383867" cy="2141421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lide Number"/>
          <p:cNvSpPr txBox="1"/>
          <p:nvPr>
            <p:ph type="sldNum" sz="quarter" idx="2"/>
          </p:nvPr>
        </p:nvSpPr>
        <p:spPr>
          <a:xfrm>
            <a:off x="11998698" y="9114115"/>
            <a:ext cx="355865" cy="371343"/>
          </a:xfrm>
          <a:prstGeom prst="rect">
            <a:avLst/>
          </a:prstGeom>
        </p:spPr>
        <p:txBody>
          <a:bodyPr lIns="65021" tIns="65021" rIns="65021" bIns="65021" anchor="ctr"/>
          <a:lstStyle>
            <a:lvl1pPr algn="r" defTabSz="130048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har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traight Connector 6"/>
          <p:cNvSpPr/>
          <p:nvPr/>
        </p:nvSpPr>
        <p:spPr>
          <a:xfrm>
            <a:off x="-1" y="8067306"/>
            <a:ext cx="13004802" cy="2"/>
          </a:xfrm>
          <a:prstGeom prst="line">
            <a:avLst/>
          </a:prstGeom>
          <a:ln w="12700">
            <a:solidFill>
              <a:srgbClr val="CCCCCC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8" name="Straight Connector 9"/>
          <p:cNvSpPr/>
          <p:nvPr/>
        </p:nvSpPr>
        <p:spPr>
          <a:xfrm>
            <a:off x="291252" y="2256252"/>
            <a:ext cx="12487773" cy="2"/>
          </a:xfrm>
          <a:prstGeom prst="line">
            <a:avLst/>
          </a:prstGeom>
          <a:ln w="3175">
            <a:solidFill>
              <a:srgbClr val="CCCCCC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9" name="Title Text"/>
          <p:cNvSpPr txBox="1"/>
          <p:nvPr>
            <p:ph type="title"/>
          </p:nvPr>
        </p:nvSpPr>
        <p:spPr>
          <a:xfrm>
            <a:off x="163747" y="1693341"/>
            <a:ext cx="11704325" cy="55647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866986">
              <a:defRPr b="1" sz="3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0" name="Body Level One…"/>
          <p:cNvSpPr txBox="1"/>
          <p:nvPr>
            <p:ph type="body" sz="quarter" idx="1"/>
          </p:nvPr>
        </p:nvSpPr>
        <p:spPr>
          <a:xfrm>
            <a:off x="163747" y="2266876"/>
            <a:ext cx="7584011" cy="354341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866986">
              <a:spcBef>
                <a:spcPts val="400"/>
              </a:spcBef>
              <a:buSzTx/>
              <a:buNone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40896" indent="-183696" defTabSz="866986">
              <a:spcBef>
                <a:spcPts val="400"/>
              </a:spcBef>
              <a:buSzPct val="100000"/>
              <a:buChar char="–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indent="-171450" defTabSz="866986">
              <a:spcBef>
                <a:spcPts val="400"/>
              </a:spcBef>
              <a:buSzPct val="100000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77338" indent="-205738" defTabSz="866986">
              <a:spcBef>
                <a:spcPts val="400"/>
              </a:spcBef>
              <a:buSzPct val="100000"/>
              <a:buChar char="–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34538" indent="-205738" defTabSz="866986">
              <a:spcBef>
                <a:spcPts val="400"/>
              </a:spcBef>
              <a:buSzPct val="100000"/>
              <a:buChar char="»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41" name="Resim 6" descr="Resim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0953" y="8038564"/>
            <a:ext cx="1762894" cy="17699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banner wabf research.jpg" descr="banner wabf research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92175" y="-826641"/>
            <a:ext cx="13428615" cy="2148582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lide Number"/>
          <p:cNvSpPr txBox="1"/>
          <p:nvPr>
            <p:ph type="sldNum" sz="quarter" idx="2"/>
          </p:nvPr>
        </p:nvSpPr>
        <p:spPr>
          <a:xfrm>
            <a:off x="12393186" y="8067972"/>
            <a:ext cx="397018" cy="389266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866986">
              <a:defRPr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har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traight Connector 6"/>
          <p:cNvSpPr/>
          <p:nvPr/>
        </p:nvSpPr>
        <p:spPr>
          <a:xfrm>
            <a:off x="-1" y="8067306"/>
            <a:ext cx="13004802" cy="2"/>
          </a:xfrm>
          <a:prstGeom prst="line">
            <a:avLst/>
          </a:prstGeom>
          <a:ln w="12700">
            <a:solidFill>
              <a:srgbClr val="CCCCCC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1" name="Straight Connector 9"/>
          <p:cNvSpPr/>
          <p:nvPr/>
        </p:nvSpPr>
        <p:spPr>
          <a:xfrm>
            <a:off x="291252" y="2256252"/>
            <a:ext cx="12487773" cy="2"/>
          </a:xfrm>
          <a:prstGeom prst="line">
            <a:avLst/>
          </a:prstGeom>
          <a:ln w="3175">
            <a:solidFill>
              <a:srgbClr val="CCCCCC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2" name="Title Text"/>
          <p:cNvSpPr txBox="1"/>
          <p:nvPr>
            <p:ph type="title"/>
          </p:nvPr>
        </p:nvSpPr>
        <p:spPr>
          <a:xfrm>
            <a:off x="163747" y="1693341"/>
            <a:ext cx="11704325" cy="55647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866986">
              <a:defRPr b="1" sz="3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3" name="Body Level One…"/>
          <p:cNvSpPr txBox="1"/>
          <p:nvPr>
            <p:ph type="body" sz="quarter" idx="1"/>
          </p:nvPr>
        </p:nvSpPr>
        <p:spPr>
          <a:xfrm>
            <a:off x="163747" y="2266876"/>
            <a:ext cx="7584011" cy="354341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866986">
              <a:spcBef>
                <a:spcPts val="400"/>
              </a:spcBef>
              <a:buSzTx/>
              <a:buNone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40896" indent="-183696" defTabSz="866986">
              <a:spcBef>
                <a:spcPts val="400"/>
              </a:spcBef>
              <a:buSzPct val="100000"/>
              <a:buChar char="–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indent="-171450" defTabSz="866986">
              <a:spcBef>
                <a:spcPts val="400"/>
              </a:spcBef>
              <a:buSzPct val="100000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77338" indent="-205738" defTabSz="866986">
              <a:spcBef>
                <a:spcPts val="400"/>
              </a:spcBef>
              <a:buSzPct val="100000"/>
              <a:buChar char="–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34538" indent="-205738" defTabSz="866986">
              <a:spcBef>
                <a:spcPts val="400"/>
              </a:spcBef>
              <a:buSzPct val="100000"/>
              <a:buChar char="»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54" name="Resim 6" descr="Resim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0953" y="8038564"/>
            <a:ext cx="1762894" cy="1769911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lide Number"/>
          <p:cNvSpPr txBox="1"/>
          <p:nvPr>
            <p:ph type="sldNum" sz="quarter" idx="2"/>
          </p:nvPr>
        </p:nvSpPr>
        <p:spPr>
          <a:xfrm>
            <a:off x="12393186" y="8067972"/>
            <a:ext cx="397018" cy="389266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866986">
              <a:defRPr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har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traight Connector 6"/>
          <p:cNvSpPr/>
          <p:nvPr/>
        </p:nvSpPr>
        <p:spPr>
          <a:xfrm>
            <a:off x="-1" y="8067306"/>
            <a:ext cx="13004802" cy="2"/>
          </a:xfrm>
          <a:prstGeom prst="line">
            <a:avLst/>
          </a:prstGeom>
          <a:ln w="12700">
            <a:solidFill>
              <a:srgbClr val="CCCCCC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3" name="Straight Connector 9"/>
          <p:cNvSpPr/>
          <p:nvPr/>
        </p:nvSpPr>
        <p:spPr>
          <a:xfrm>
            <a:off x="291252" y="2256252"/>
            <a:ext cx="12487773" cy="2"/>
          </a:xfrm>
          <a:prstGeom prst="line">
            <a:avLst/>
          </a:prstGeom>
          <a:ln w="3175">
            <a:solidFill>
              <a:srgbClr val="CCCCCC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4" name="Title Text"/>
          <p:cNvSpPr txBox="1"/>
          <p:nvPr>
            <p:ph type="title"/>
          </p:nvPr>
        </p:nvSpPr>
        <p:spPr>
          <a:xfrm>
            <a:off x="163747" y="1693341"/>
            <a:ext cx="11704325" cy="55647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866986">
              <a:defRPr b="1" sz="3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5" name="Body Level One…"/>
          <p:cNvSpPr txBox="1"/>
          <p:nvPr>
            <p:ph type="body" sz="quarter" idx="1"/>
          </p:nvPr>
        </p:nvSpPr>
        <p:spPr>
          <a:xfrm>
            <a:off x="163747" y="2266876"/>
            <a:ext cx="7584011" cy="354341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866986">
              <a:spcBef>
                <a:spcPts val="400"/>
              </a:spcBef>
              <a:buSzTx/>
              <a:buNone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40896" indent="-183696" defTabSz="866986">
              <a:spcBef>
                <a:spcPts val="400"/>
              </a:spcBef>
              <a:buSzPct val="100000"/>
              <a:buChar char="–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indent="-171450" defTabSz="866986">
              <a:spcBef>
                <a:spcPts val="400"/>
              </a:spcBef>
              <a:buSzPct val="100000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77338" indent="-205738" defTabSz="866986">
              <a:spcBef>
                <a:spcPts val="400"/>
              </a:spcBef>
              <a:buSzPct val="100000"/>
              <a:buChar char="–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34538" indent="-205738" defTabSz="866986">
              <a:spcBef>
                <a:spcPts val="400"/>
              </a:spcBef>
              <a:buSzPct val="100000"/>
              <a:buChar char="»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66" name="Resim 6" descr="Resim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0953" y="8038564"/>
            <a:ext cx="1762894" cy="17699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banner wabf research.jpg" descr="banner wabf research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0191" y="-826028"/>
            <a:ext cx="13420975" cy="2147356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Slide Number"/>
          <p:cNvSpPr txBox="1"/>
          <p:nvPr>
            <p:ph type="sldNum" sz="quarter" idx="2"/>
          </p:nvPr>
        </p:nvSpPr>
        <p:spPr>
          <a:xfrm>
            <a:off x="12393186" y="8067972"/>
            <a:ext cx="397018" cy="389266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866986">
              <a:defRPr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har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traight Connector 6"/>
          <p:cNvSpPr/>
          <p:nvPr/>
        </p:nvSpPr>
        <p:spPr>
          <a:xfrm>
            <a:off x="-1" y="8067306"/>
            <a:ext cx="13004802" cy="2"/>
          </a:xfrm>
          <a:prstGeom prst="line">
            <a:avLst/>
          </a:prstGeom>
          <a:ln w="12700">
            <a:solidFill>
              <a:srgbClr val="CCCCCC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6" name="Straight Connector 9"/>
          <p:cNvSpPr/>
          <p:nvPr/>
        </p:nvSpPr>
        <p:spPr>
          <a:xfrm>
            <a:off x="291252" y="2256252"/>
            <a:ext cx="12487773" cy="2"/>
          </a:xfrm>
          <a:prstGeom prst="line">
            <a:avLst/>
          </a:prstGeom>
          <a:ln w="3175">
            <a:solidFill>
              <a:srgbClr val="CCCCCC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7" name="Title Text"/>
          <p:cNvSpPr txBox="1"/>
          <p:nvPr>
            <p:ph type="title"/>
          </p:nvPr>
        </p:nvSpPr>
        <p:spPr>
          <a:xfrm>
            <a:off x="163747" y="1693341"/>
            <a:ext cx="11704325" cy="55647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866986">
              <a:defRPr b="1" sz="3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8" name="Body Level One…"/>
          <p:cNvSpPr txBox="1"/>
          <p:nvPr>
            <p:ph type="body" sz="quarter" idx="1"/>
          </p:nvPr>
        </p:nvSpPr>
        <p:spPr>
          <a:xfrm>
            <a:off x="163747" y="2266876"/>
            <a:ext cx="7584011" cy="354341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866986">
              <a:spcBef>
                <a:spcPts val="400"/>
              </a:spcBef>
              <a:buSzTx/>
              <a:buNone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40896" indent="-183696" defTabSz="866986">
              <a:spcBef>
                <a:spcPts val="400"/>
              </a:spcBef>
              <a:buSzPct val="100000"/>
              <a:buChar char="–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indent="-171450" defTabSz="866986">
              <a:spcBef>
                <a:spcPts val="400"/>
              </a:spcBef>
              <a:buSzPct val="100000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77338" indent="-205738" defTabSz="866986">
              <a:spcBef>
                <a:spcPts val="400"/>
              </a:spcBef>
              <a:buSzPct val="100000"/>
              <a:buChar char="–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34538" indent="-205738" defTabSz="866986">
              <a:spcBef>
                <a:spcPts val="400"/>
              </a:spcBef>
              <a:buSzPct val="100000"/>
              <a:buChar char="»"/>
              <a:defRPr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9" name="Slide Number"/>
          <p:cNvSpPr txBox="1"/>
          <p:nvPr>
            <p:ph type="sldNum" sz="quarter" idx="2"/>
          </p:nvPr>
        </p:nvSpPr>
        <p:spPr>
          <a:xfrm>
            <a:off x="12393186" y="8067972"/>
            <a:ext cx="397018" cy="389266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866986">
              <a:defRPr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7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7"/>
            <a:ext cx="5334002" cy="82169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9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0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2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4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5.png"/><Relationship Id="rId3" Type="http://schemas.openxmlformats.org/officeDocument/2006/relationships/image" Target="../media/image1.jpe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6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7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8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9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0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1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3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4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5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6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7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8.pn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9.png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0.png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1.png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3.png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4.png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5.png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6.png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Final 2020 Report…"/>
          <p:cNvSpPr txBox="1"/>
          <p:nvPr>
            <p:ph type="title"/>
          </p:nvPr>
        </p:nvSpPr>
        <p:spPr>
          <a:xfrm>
            <a:off x="975358" y="3029935"/>
            <a:ext cx="11054083" cy="2090705"/>
          </a:xfrm>
          <a:prstGeom prst="rect">
            <a:avLst/>
          </a:prstGeom>
        </p:spPr>
        <p:txBody>
          <a:bodyPr/>
          <a:lstStyle/>
          <a:p>
            <a:pPr defTabSz="1196441">
              <a:lnSpc>
                <a:spcPct val="90000"/>
              </a:lnSpc>
              <a:spcBef>
                <a:spcPts val="700"/>
              </a:spcBef>
              <a:defRPr sz="5300">
                <a:solidFill>
                  <a:srgbClr val="FF7E79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Final 2020 Report </a:t>
            </a:r>
          </a:p>
          <a:p>
            <a:pPr defTabSz="1196441">
              <a:lnSpc>
                <a:spcPct val="90000"/>
              </a:lnSpc>
              <a:spcBef>
                <a:spcPts val="700"/>
              </a:spcBef>
              <a:defRPr sz="5300">
                <a:solidFill>
                  <a:srgbClr val="FF7E79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WBAF SURVEY</a:t>
            </a:r>
          </a:p>
          <a:p>
            <a:pPr defTabSz="1196441">
              <a:lnSpc>
                <a:spcPct val="90000"/>
              </a:lnSpc>
              <a:spcBef>
                <a:spcPts val="700"/>
              </a:spcBef>
              <a:defRPr i="1" sz="2200">
                <a:solidFill>
                  <a:srgbClr val="FF7E79"/>
                </a:solidFill>
                <a:uFill>
                  <a:solidFill>
                    <a:srgbClr val="0F0903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Pandemic Impact on Women Entrepreneurship</a:t>
            </a:r>
          </a:p>
        </p:txBody>
      </p:sp>
      <p:pic>
        <p:nvPicPr>
          <p:cNvPr id="189" name="Resim 6" descr="Resim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0953" y="8038564"/>
            <a:ext cx="1762894" cy="1769911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A Global Survey…"/>
          <p:cNvSpPr txBox="1"/>
          <p:nvPr>
            <p:ph type="body" sz="quarter" idx="1"/>
          </p:nvPr>
        </p:nvSpPr>
        <p:spPr>
          <a:xfrm>
            <a:off x="1950716" y="5527040"/>
            <a:ext cx="9103367" cy="2492593"/>
          </a:xfrm>
          <a:prstGeom prst="rect">
            <a:avLst/>
          </a:prstGeom>
        </p:spPr>
        <p:txBody>
          <a:bodyPr/>
          <a:lstStyle/>
          <a:p>
            <a:pPr defTabSz="793291">
              <a:spcBef>
                <a:spcPts val="500"/>
              </a:spcBef>
              <a:defRPr b="1" sz="3400">
                <a:solidFill>
                  <a:srgbClr val="797979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A Global Survey </a:t>
            </a:r>
          </a:p>
          <a:p>
            <a:pPr defTabSz="793291">
              <a:spcBef>
                <a:spcPts val="500"/>
              </a:spcBef>
              <a:defRPr sz="2400">
                <a:solidFill>
                  <a:srgbClr val="797979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Initiated By The</a:t>
            </a:r>
            <a:endParaRPr sz="2600"/>
          </a:p>
          <a:p>
            <a:pPr defTabSz="793291">
              <a:spcBef>
                <a:spcPts val="500"/>
              </a:spcBef>
              <a:defRPr sz="2600">
                <a:solidFill>
                  <a:srgbClr val="797979"/>
                </a:solid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793291">
              <a:spcBef>
                <a:spcPts val="500"/>
              </a:spcBef>
              <a:defRPr b="1" sz="2400">
                <a:solidFill>
                  <a:srgbClr val="FF7E79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WBAF Global Startup Committee</a:t>
            </a:r>
            <a:endParaRPr sz="2600"/>
          </a:p>
          <a:p>
            <a:pPr defTabSz="793291">
              <a:spcBef>
                <a:spcPts val="500"/>
              </a:spcBef>
              <a:defRPr sz="2400">
                <a:solidFill>
                  <a:srgbClr val="797979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July 27th-Sep.18th,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502852">
              <a:defRPr sz="2000"/>
            </a:lvl1pPr>
          </a:lstStyle>
          <a:p>
            <a:pPr/>
            <a:r>
              <a:t>Q12: Have any pandemic-related challenges cause you to consider closing your business?</a:t>
            </a:r>
          </a:p>
        </p:txBody>
      </p:sp>
      <p:sp>
        <p:nvSpPr>
          <p:cNvPr id="215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1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676248">
              <a:defRPr sz="2800"/>
            </a:lvl1pPr>
          </a:lstStyle>
          <a:p>
            <a:pPr/>
            <a:r>
              <a:t>Q13: Has the pandemic affected your business in any positive way?</a:t>
            </a:r>
          </a:p>
        </p:txBody>
      </p:sp>
      <p:sp>
        <p:nvSpPr>
          <p:cNvPr id="219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20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580881">
              <a:defRPr sz="2400"/>
            </a:lvl1pPr>
          </a:lstStyle>
          <a:p>
            <a:pPr/>
            <a:r>
              <a:t>Q14: Have you changed your business model since the onset of the pandemic?</a:t>
            </a:r>
          </a:p>
        </p:txBody>
      </p:sp>
      <p:sp>
        <p:nvSpPr>
          <p:cNvPr id="223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2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5110" y="2712046"/>
            <a:ext cx="8614579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598219">
              <a:defRPr sz="2400"/>
            </a:lvl1pPr>
          </a:lstStyle>
          <a:p>
            <a:pPr/>
            <a:r>
              <a:t>Q15: Have you applied for any additional funding since the pandemic onset?</a:t>
            </a:r>
          </a:p>
        </p:txBody>
      </p:sp>
      <p:sp>
        <p:nvSpPr>
          <p:cNvPr id="227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2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3945" y="2712046"/>
            <a:ext cx="1039690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693589">
              <a:defRPr sz="2800"/>
            </a:lvl1pPr>
          </a:lstStyle>
          <a:p>
            <a:pPr/>
            <a:r>
              <a:t>Q18: How long can your business last without additional funding?</a:t>
            </a:r>
          </a:p>
        </p:txBody>
      </p:sp>
      <p:sp>
        <p:nvSpPr>
          <p:cNvPr id="231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3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554870">
              <a:defRPr sz="2300"/>
            </a:lvl1pPr>
          </a:lstStyle>
          <a:p>
            <a:pPr/>
            <a:r>
              <a:t>Q23: How important will digital transformation be in the post-pandemic economy?</a:t>
            </a:r>
          </a:p>
        </p:txBody>
      </p:sp>
      <p:sp>
        <p:nvSpPr>
          <p:cNvPr id="235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3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3945" y="2712046"/>
            <a:ext cx="1039690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554870">
              <a:defRPr sz="2300"/>
            </a:lvl1pPr>
          </a:lstStyle>
          <a:p>
            <a:pPr/>
            <a:r>
              <a:t>Q24: Would you be willing to invest in the digital transformation of your business?</a:t>
            </a:r>
          </a:p>
        </p:txBody>
      </p:sp>
      <p:sp>
        <p:nvSpPr>
          <p:cNvPr id="239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40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3945" y="2712046"/>
            <a:ext cx="1039690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667579">
              <a:defRPr sz="2700"/>
            </a:lvl1pPr>
          </a:lstStyle>
          <a:p>
            <a:pPr/>
            <a:r>
              <a:t>Q26: Would you consider investing in a digital technology business?</a:t>
            </a:r>
          </a:p>
        </p:txBody>
      </p:sp>
      <p:sp>
        <p:nvSpPr>
          <p:cNvPr id="243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4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3945" y="2712046"/>
            <a:ext cx="1039690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546201">
              <a:defRPr sz="2200"/>
            </a:lvl1pPr>
          </a:lstStyle>
          <a:p>
            <a:pPr/>
            <a:r>
              <a:t>Q25: Do you believe digital fluency will be essential in the post-pandemic economy?</a:t>
            </a:r>
          </a:p>
        </p:txBody>
      </p:sp>
      <p:sp>
        <p:nvSpPr>
          <p:cNvPr id="247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4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3945" y="2712046"/>
            <a:ext cx="1039690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442162">
              <a:defRPr sz="1800"/>
            </a:lvl1pPr>
          </a:lstStyle>
          <a:p>
            <a:pPr/>
            <a:r>
              <a:t>Q27: How would you rate the conditions for women entrepreneurship since the onset of the pandemic?</a:t>
            </a:r>
          </a:p>
        </p:txBody>
      </p:sp>
      <p:sp>
        <p:nvSpPr>
          <p:cNvPr id="251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25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Key Survey Highlights"/>
          <p:cNvSpPr txBox="1"/>
          <p:nvPr>
            <p:ph type="title"/>
          </p:nvPr>
        </p:nvSpPr>
        <p:spPr>
          <a:xfrm>
            <a:off x="975356" y="4160234"/>
            <a:ext cx="11054088" cy="20907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97979"/>
                </a:solidFill>
              </a:defRPr>
            </a:lvl1pPr>
          </a:lstStyle>
          <a:p>
            <a:pPr/>
            <a:r>
              <a:t>Key Survey Highlights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693589">
              <a:defRPr sz="2800"/>
            </a:lvl1pPr>
          </a:lstStyle>
          <a:p>
            <a:pPr/>
            <a:r>
              <a:t>Q39: Has the pandemic affected your personal standard of living?</a:t>
            </a:r>
          </a:p>
        </p:txBody>
      </p:sp>
      <p:sp>
        <p:nvSpPr>
          <p:cNvPr id="255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25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Detailed Survey Report"/>
          <p:cNvSpPr txBox="1"/>
          <p:nvPr>
            <p:ph type="title"/>
          </p:nvPr>
        </p:nvSpPr>
        <p:spPr>
          <a:xfrm>
            <a:off x="975358" y="3029935"/>
            <a:ext cx="11054083" cy="20907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97979"/>
                </a:solidFill>
              </a:defRPr>
            </a:lvl1pPr>
          </a:lstStyle>
          <a:p>
            <a:pPr/>
            <a:r>
              <a:t>Detailed Survey Report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702258">
              <a:defRPr sz="2900"/>
            </a:lvl1pPr>
          </a:lstStyle>
          <a:p>
            <a:pPr/>
            <a:r>
              <a:t>Q4: On which continent are your business headquarters located?</a:t>
            </a:r>
          </a:p>
        </p:txBody>
      </p:sp>
      <p:sp>
        <p:nvSpPr>
          <p:cNvPr id="261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283    Skipped: 15</a:t>
            </a:r>
          </a:p>
        </p:txBody>
      </p:sp>
      <p:pic>
        <p:nvPicPr>
          <p:cNvPr id="26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33519" y="2712046"/>
            <a:ext cx="7537758" cy="507593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Resim 6" descr="Resim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20953" y="8038564"/>
            <a:ext cx="1762894" cy="17699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728266">
              <a:defRPr sz="3000"/>
            </a:lvl1pPr>
          </a:lstStyle>
          <a:p>
            <a:pPr/>
            <a:r>
              <a:t>Q7: Do you own more than one business?</a:t>
            </a:r>
          </a:p>
        </p:txBody>
      </p:sp>
      <p:sp>
        <p:nvSpPr>
          <p:cNvPr id="266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295    Skipped: 3</a:t>
            </a:r>
          </a:p>
        </p:txBody>
      </p:sp>
      <p:pic>
        <p:nvPicPr>
          <p:cNvPr id="26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7919" y="2992233"/>
            <a:ext cx="10728963" cy="45155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693589">
              <a:defRPr sz="2800"/>
            </a:lvl1pPr>
          </a:lstStyle>
          <a:p>
            <a:pPr/>
            <a:r>
              <a:t>Q8: Have you closed a business since the onset of the pandemic?</a:t>
            </a:r>
          </a:p>
        </p:txBody>
      </p:sp>
      <p:sp>
        <p:nvSpPr>
          <p:cNvPr id="270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298    Skipped: 0</a:t>
            </a:r>
          </a:p>
        </p:txBody>
      </p:sp>
      <p:pic>
        <p:nvPicPr>
          <p:cNvPr id="27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728266">
              <a:defRPr sz="3000"/>
            </a:lvl1pPr>
          </a:lstStyle>
          <a:p>
            <a:pPr/>
            <a:r>
              <a:t>Q9: For how long have you owned your current business?</a:t>
            </a:r>
          </a:p>
        </p:txBody>
      </p:sp>
      <p:sp>
        <p:nvSpPr>
          <p:cNvPr id="274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298    Skipped: 0</a:t>
            </a:r>
          </a:p>
        </p:txBody>
      </p:sp>
      <p:pic>
        <p:nvPicPr>
          <p:cNvPr id="27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25444" y="2712046"/>
            <a:ext cx="7353911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572211">
              <a:defRPr sz="2300"/>
            </a:lvl1pPr>
          </a:lstStyle>
          <a:p>
            <a:pPr/>
            <a:r>
              <a:t>Q16: What barriers to funding have you experienced since the pandemic onset?</a:t>
            </a:r>
          </a:p>
        </p:txBody>
      </p:sp>
      <p:sp>
        <p:nvSpPr>
          <p:cNvPr id="278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7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5110" y="2712046"/>
            <a:ext cx="8614579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641568">
              <a:defRPr sz="2600"/>
            </a:lvl1pPr>
          </a:lstStyle>
          <a:p>
            <a:pPr/>
            <a:r>
              <a:t>Q17: How would you allocate any additional funding you might receive?</a:t>
            </a:r>
          </a:p>
        </p:txBody>
      </p:sp>
      <p:sp>
        <p:nvSpPr>
          <p:cNvPr id="282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8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33519" y="2712046"/>
            <a:ext cx="7537758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598219">
              <a:defRPr sz="2400"/>
            </a:lvl1pPr>
          </a:lstStyle>
          <a:p>
            <a:pPr/>
            <a:r>
              <a:t>Q19: Has your business funding increased since the onset of the pandemic?</a:t>
            </a:r>
          </a:p>
        </p:txBody>
      </p:sp>
      <p:sp>
        <p:nvSpPr>
          <p:cNvPr id="286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255    Skipped: 43</a:t>
            </a:r>
          </a:p>
        </p:txBody>
      </p:sp>
      <p:pic>
        <p:nvPicPr>
          <p:cNvPr id="28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546201">
              <a:defRPr sz="2200"/>
            </a:lvl1pPr>
          </a:lstStyle>
          <a:p>
            <a:pPr/>
            <a:r>
              <a:t>Q20: Do you need any support for your business, either now or after the pandemic?</a:t>
            </a:r>
          </a:p>
        </p:txBody>
      </p:sp>
      <p:sp>
        <p:nvSpPr>
          <p:cNvPr id="290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9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52283" y="2712046"/>
            <a:ext cx="6700231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sponses From 83 Countries…"/>
          <p:cNvSpPr txBox="1"/>
          <p:nvPr>
            <p:ph type="body" idx="1"/>
          </p:nvPr>
        </p:nvSpPr>
        <p:spPr>
          <a:xfrm>
            <a:off x="1892944" y="2139063"/>
            <a:ext cx="9218912" cy="5784160"/>
          </a:xfrm>
          <a:prstGeom prst="rect">
            <a:avLst/>
          </a:prstGeom>
        </p:spPr>
        <p:txBody>
          <a:bodyPr/>
          <a:lstStyle/>
          <a:p>
            <a:pPr defTabSz="364013">
              <a:spcBef>
                <a:spcPts val="2600"/>
              </a:spcBef>
              <a:defRPr b="1" sz="2600"/>
            </a:pPr>
            <a:r>
              <a:t>Responses From: 77 Countries  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 lvl="1" indent="142439" defTabSz="364013">
              <a:spcBef>
                <a:spcPts val="2600"/>
              </a:spcBef>
              <a:defRPr b="1" sz="2600"/>
            </a:pPr>
            <a:r>
              <a:t>Top  Countries With Highest Responses: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 lvl="1" indent="142439" defTabSz="364013">
              <a:spcBef>
                <a:spcPts val="2600"/>
              </a:spcBef>
              <a:defRPr sz="2000"/>
            </a:pPr>
            <a:r>
              <a:t>Turkey</a:t>
            </a:r>
          </a:p>
          <a:p>
            <a:pPr lvl="1" indent="142439" defTabSz="364013">
              <a:spcBef>
                <a:spcPts val="2600"/>
              </a:spcBef>
              <a:defRPr sz="2000"/>
            </a:pPr>
            <a:r>
              <a:t>USA</a:t>
            </a:r>
          </a:p>
          <a:p>
            <a:pPr lvl="1" indent="142439" defTabSz="364013">
              <a:spcBef>
                <a:spcPts val="2600"/>
              </a:spcBef>
              <a:defRPr sz="2000"/>
            </a:pPr>
            <a:r>
              <a:t>Mexico</a:t>
            </a:r>
          </a:p>
          <a:p>
            <a:pPr lvl="1" indent="142439" defTabSz="364013">
              <a:spcBef>
                <a:spcPts val="2600"/>
              </a:spcBef>
              <a:defRPr sz="2000"/>
            </a:pPr>
            <a:r>
              <a:t>South Africa</a:t>
            </a:r>
          </a:p>
          <a:p>
            <a:pPr lvl="1" indent="142439" defTabSz="364013">
              <a:spcBef>
                <a:spcPts val="2600"/>
              </a:spcBef>
              <a:defRPr sz="2000"/>
            </a:pPr>
            <a:r>
              <a:t>India</a:t>
            </a:r>
          </a:p>
          <a:p>
            <a:pPr lvl="1" indent="142439" defTabSz="364013">
              <a:spcBef>
                <a:spcPts val="2600"/>
              </a:spcBef>
              <a:defRPr sz="2000"/>
            </a:pPr>
            <a:r>
              <a:t>UK</a:t>
            </a:r>
          </a:p>
          <a:p>
            <a:pPr lvl="1" indent="142439" defTabSz="364013">
              <a:spcBef>
                <a:spcPts val="2600"/>
              </a:spcBef>
              <a:defRPr sz="2000"/>
            </a:pPr>
            <a:r>
              <a:t>Zambia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364133">
              <a:defRPr sz="1500"/>
            </a:lvl1pPr>
          </a:lstStyle>
          <a:p>
            <a:pPr/>
            <a:r>
              <a:t>Q21: Since the onset of the pandemic, which of the following factors has created the most difficulties for women entrepreneurship?</a:t>
            </a:r>
          </a:p>
        </p:txBody>
      </p:sp>
      <p:sp>
        <p:nvSpPr>
          <p:cNvPr id="294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9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33519" y="2712046"/>
            <a:ext cx="7537758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407482">
              <a:defRPr sz="1600"/>
            </a:lvl1pPr>
          </a:lstStyle>
          <a:p>
            <a:pPr/>
            <a:r>
              <a:t>Q22: Which of the following mindsets best describes your business before and since the onset of the pandemic?</a:t>
            </a:r>
          </a:p>
        </p:txBody>
      </p:sp>
      <p:sp>
        <p:nvSpPr>
          <p:cNvPr id="298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243    Skipped: 55</a:t>
            </a:r>
          </a:p>
        </p:txBody>
      </p:sp>
      <p:pic>
        <p:nvPicPr>
          <p:cNvPr id="29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632899">
              <a:defRPr sz="2600"/>
            </a:lvl1pPr>
          </a:lstStyle>
          <a:p>
            <a:pPr/>
            <a:r>
              <a:t>Q28: How would you rate your government's response to the pandemic?</a:t>
            </a:r>
          </a:p>
        </p:txBody>
      </p:sp>
      <p:sp>
        <p:nvSpPr>
          <p:cNvPr id="302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30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25444" y="2712046"/>
            <a:ext cx="7353911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589550">
              <a:defRPr sz="2400"/>
            </a:lvl1pPr>
          </a:lstStyle>
          <a:p>
            <a:pPr/>
            <a:r>
              <a:t>Q29: How do you feel about your government's post-pandemic recovery plan?</a:t>
            </a:r>
          </a:p>
        </p:txBody>
      </p:sp>
      <p:sp>
        <p:nvSpPr>
          <p:cNvPr id="306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30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52283" y="2712046"/>
            <a:ext cx="6700231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468172">
              <a:defRPr sz="1900"/>
            </a:lvl1pPr>
          </a:lstStyle>
          <a:p>
            <a:pPr/>
            <a:r>
              <a:t>Q30: Has childcare been a challenge during this pandemic for your family or in your community?</a:t>
            </a:r>
          </a:p>
        </p:txBody>
      </p:sp>
      <p:sp>
        <p:nvSpPr>
          <p:cNvPr id="310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31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728266">
              <a:defRPr sz="3000"/>
            </a:lvl1pPr>
          </a:lstStyle>
          <a:p>
            <a:pPr/>
            <a:r>
              <a:t>Q31: How would you prioritize health and education?</a:t>
            </a:r>
          </a:p>
        </p:txBody>
      </p:sp>
      <p:sp>
        <p:nvSpPr>
          <p:cNvPr id="314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31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60587" y="2731335"/>
            <a:ext cx="8549101" cy="50373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554870">
              <a:defRPr sz="2300"/>
            </a:lvl1pPr>
          </a:lstStyle>
          <a:p>
            <a:pPr/>
            <a:r>
              <a:t>Q32: Has internet access or speed been a challenge for you during this pandemic?</a:t>
            </a:r>
          </a:p>
        </p:txBody>
      </p:sp>
      <p:sp>
        <p:nvSpPr>
          <p:cNvPr id="318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31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7919" y="2992233"/>
            <a:ext cx="10728963" cy="45155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442162">
              <a:defRPr sz="1800"/>
            </a:lvl1pPr>
          </a:lstStyle>
          <a:p>
            <a:pPr/>
            <a:r>
              <a:t>Q33: Which domain has been most challenging for you due to problems with internet access or speed?</a:t>
            </a:r>
          </a:p>
        </p:txBody>
      </p:sp>
      <p:sp>
        <p:nvSpPr>
          <p:cNvPr id="322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32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424823">
              <a:defRPr sz="1700"/>
            </a:lvl1pPr>
          </a:lstStyle>
          <a:p>
            <a:pPr/>
            <a:r>
              <a:t>Q34: What is your preference for returning to school plans for children in your family or in your community?</a:t>
            </a:r>
          </a:p>
        </p:txBody>
      </p:sp>
      <p:sp>
        <p:nvSpPr>
          <p:cNvPr id="326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32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728266">
              <a:defRPr sz="3000"/>
            </a:lvl1pPr>
          </a:lstStyle>
          <a:p>
            <a:pPr/>
            <a:r>
              <a:t>Q35: Have you had any support during this pandemic</a:t>
            </a:r>
          </a:p>
        </p:txBody>
      </p:sp>
      <p:sp>
        <p:nvSpPr>
          <p:cNvPr id="330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33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5110" y="2712046"/>
            <a:ext cx="8614579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sponses From 83 Countries…"/>
          <p:cNvSpPr txBox="1"/>
          <p:nvPr>
            <p:ph type="body" sz="half" idx="1"/>
          </p:nvPr>
        </p:nvSpPr>
        <p:spPr>
          <a:xfrm>
            <a:off x="1825911" y="2706177"/>
            <a:ext cx="9352978" cy="4885556"/>
          </a:xfrm>
          <a:prstGeom prst="rect">
            <a:avLst/>
          </a:prstGeom>
        </p:spPr>
        <p:txBody>
          <a:bodyPr/>
          <a:lstStyle/>
          <a:p>
            <a:pPr defTabSz="353147">
              <a:spcBef>
                <a:spcPts val="2500"/>
              </a:spcBef>
              <a:defRPr b="1" sz="2600"/>
            </a:pPr>
            <a:r>
              <a:t>Responses From: 77 Countries  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 lvl="1" indent="138188" defTabSz="353147">
              <a:spcBef>
                <a:spcPts val="2500"/>
              </a:spcBef>
              <a:defRPr b="1" sz="2600"/>
            </a:pPr>
            <a:r>
              <a:t> Countries With Most Business HQS in our Survey 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 lvl="1" indent="138188" defTabSz="353147">
              <a:spcBef>
                <a:spcPts val="2500"/>
              </a:spcBef>
              <a:defRPr b="1" sz="1900"/>
            </a:pPr>
            <a:r>
              <a:t>USA</a:t>
            </a:r>
          </a:p>
          <a:p>
            <a:pPr lvl="1" indent="138188" defTabSz="353147">
              <a:spcBef>
                <a:spcPts val="2500"/>
              </a:spcBef>
              <a:defRPr b="1" sz="1900"/>
            </a:pPr>
            <a:r>
              <a:t>Turkey</a:t>
            </a:r>
          </a:p>
          <a:p>
            <a:pPr lvl="1" indent="138188" defTabSz="353147">
              <a:spcBef>
                <a:spcPts val="2500"/>
              </a:spcBef>
              <a:defRPr b="1" sz="1900"/>
            </a:pPr>
            <a:r>
              <a:t>Mexico</a:t>
            </a:r>
          </a:p>
          <a:p>
            <a:pPr lvl="1" indent="138188" defTabSz="353147">
              <a:spcBef>
                <a:spcPts val="2500"/>
              </a:spcBef>
              <a:defRPr b="1" sz="1900"/>
            </a:pPr>
            <a:r>
              <a:t>South Africa</a:t>
            </a:r>
          </a:p>
          <a:p>
            <a:pPr lvl="1" indent="138188" defTabSz="353147">
              <a:spcBef>
                <a:spcPts val="2500"/>
              </a:spcBef>
              <a:defRPr b="1" sz="1900"/>
            </a:pPr>
            <a:r>
              <a:t>UK</a:t>
            </a:r>
          </a:p>
          <a:p>
            <a:pPr lvl="1" indent="138188" defTabSz="353147">
              <a:spcBef>
                <a:spcPts val="2500"/>
              </a:spcBef>
              <a:defRPr b="1" sz="1900"/>
            </a:pPr>
            <a:r>
              <a:t>Zambia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641568">
              <a:defRPr sz="2600"/>
            </a:lvl1pPr>
          </a:lstStyle>
          <a:p>
            <a:pPr/>
            <a:r>
              <a:t>Q36: Have you had any childcare responsibilities during the pandemic?</a:t>
            </a:r>
          </a:p>
        </p:txBody>
      </p:sp>
      <p:sp>
        <p:nvSpPr>
          <p:cNvPr id="334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33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572211">
              <a:defRPr sz="2300"/>
            </a:lvl1pPr>
          </a:lstStyle>
          <a:p>
            <a:pPr/>
            <a:r>
              <a:t>Q37: Have you had to provide any support to anyone else during this pandemic?</a:t>
            </a:r>
          </a:p>
        </p:txBody>
      </p:sp>
      <p:sp>
        <p:nvSpPr>
          <p:cNvPr id="338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33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5110" y="2712046"/>
            <a:ext cx="8614579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364133">
              <a:defRPr sz="1500"/>
            </a:lvl1pPr>
          </a:lstStyle>
          <a:p>
            <a:pPr/>
            <a:r>
              <a:t>Q38: If you have had to supervise your child's education during the pandemic please indicate if and how this has impacted your business?</a:t>
            </a:r>
          </a:p>
        </p:txBody>
      </p:sp>
      <p:sp>
        <p:nvSpPr>
          <p:cNvPr id="342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34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7934" y="2712046"/>
            <a:ext cx="8148927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494180">
              <a:defRPr sz="2000"/>
            </a:lvl1pPr>
          </a:lstStyle>
          <a:p>
            <a:pPr/>
            <a:r>
              <a:t>Q40: Which domain has been the most challenging  for you to manage during the pandemic?</a:t>
            </a:r>
          </a:p>
        </p:txBody>
      </p:sp>
      <p:sp>
        <p:nvSpPr>
          <p:cNvPr id="346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245    Skipped: 53</a:t>
            </a:r>
          </a:p>
        </p:txBody>
      </p:sp>
      <p:pic>
        <p:nvPicPr>
          <p:cNvPr id="34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5110" y="2712046"/>
            <a:ext cx="8614579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Questions?"/>
          <p:cNvSpPr txBox="1"/>
          <p:nvPr/>
        </p:nvSpPr>
        <p:spPr>
          <a:xfrm>
            <a:off x="5281764" y="4571910"/>
            <a:ext cx="2441271" cy="60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400">
                <a:solidFill>
                  <a:srgbClr val="797979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Closing Remarks…"/>
          <p:cNvSpPr txBox="1"/>
          <p:nvPr/>
        </p:nvSpPr>
        <p:spPr>
          <a:xfrm>
            <a:off x="3590290" y="3588767"/>
            <a:ext cx="5824221" cy="2576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4000">
                <a:solidFill>
                  <a:srgbClr val="FF7E79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Closing Remarks</a:t>
            </a:r>
          </a:p>
          <a:p>
            <a:pPr>
              <a:defRPr b="1" sz="4000">
                <a:solidFill>
                  <a:srgbClr val="FF7E79"/>
                </a:solid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>
              <a:defRPr b="1" sz="4000">
                <a:solidFill>
                  <a:srgbClr val="FF7E79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 </a:t>
            </a:r>
          </a:p>
          <a:p>
            <a:pPr>
              <a:defRPr b="1" sz="4000">
                <a:solidFill>
                  <a:srgbClr val="FF7E79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t>Professor Inderjit Singh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Comparative Findings Executive Summary"/>
          <p:cNvSpPr txBox="1"/>
          <p:nvPr>
            <p:ph type="title"/>
          </p:nvPr>
        </p:nvSpPr>
        <p:spPr>
          <a:xfrm>
            <a:off x="650237" y="1699776"/>
            <a:ext cx="11704326" cy="556479"/>
          </a:xfrm>
          <a:prstGeom prst="rect">
            <a:avLst/>
          </a:prstGeom>
        </p:spPr>
        <p:txBody>
          <a:bodyPr anchor="ctr"/>
          <a:lstStyle>
            <a:lvl1pPr algn="ctr" defTabSz="728267">
              <a:defRPr sz="3000"/>
            </a:lvl1pPr>
          </a:lstStyle>
          <a:p>
            <a:pPr/>
            <a:r>
              <a:t>Comparative Findings Executive Summary</a:t>
            </a:r>
          </a:p>
        </p:txBody>
      </p:sp>
      <p:sp>
        <p:nvSpPr>
          <p:cNvPr id="354" name="Summary of insights gained from a few global surveys that offer a complementary and comprehensive view from a geographic or industry impact perspective. Our WBAF survey report findings were consistent with these other major surveys conducted by international organizations over the past few months.…"/>
          <p:cNvSpPr txBox="1"/>
          <p:nvPr/>
        </p:nvSpPr>
        <p:spPr>
          <a:xfrm>
            <a:off x="650239" y="2668992"/>
            <a:ext cx="12068234" cy="4313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b="1" sz="20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 b="1" sz="20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Our WBAF survey report findings were consistent with </a:t>
            </a:r>
            <a:r>
              <a:t>surveys done by </a:t>
            </a:r>
            <a:r>
              <a:t>other major international organizations over the past few months.</a:t>
            </a:r>
          </a:p>
          <a:p>
            <a:pPr defTabSz="457200">
              <a:defRPr b="1" sz="20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 b="1" sz="20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WBAF did a survey of the global start-up community in May this rear. The Major issues faced by women entrepreneurs are consistent with issues faced by all entrepreneurs.</a:t>
            </a:r>
          </a:p>
          <a:p>
            <a:pPr defTabSz="457200">
              <a:defRPr b="1" sz="20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 b="1" sz="20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But Women entrepreneurs faced even greater challenges compared to their male counterparts, as you have seen from the survey results presented earlier.   </a:t>
            </a:r>
          </a:p>
          <a:p>
            <a:pPr defTabSz="457200">
              <a:defRPr b="1" sz="20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 b="1" sz="20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So Women entrepreneurs paid a greater price caused by the disruption of the Covid-19 pandemic. </a:t>
            </a:r>
          </a:p>
          <a:p>
            <a:pPr defTabSz="457200">
              <a:defRPr b="1" sz="20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algn="just" defTabSz="457200">
              <a:defRPr sz="1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Other Global Surveys Key Findings (I)"/>
          <p:cNvSpPr txBox="1"/>
          <p:nvPr>
            <p:ph type="title"/>
          </p:nvPr>
        </p:nvSpPr>
        <p:spPr>
          <a:xfrm>
            <a:off x="650237" y="1683196"/>
            <a:ext cx="11704326" cy="556479"/>
          </a:xfrm>
          <a:prstGeom prst="rect">
            <a:avLst/>
          </a:prstGeom>
        </p:spPr>
        <p:txBody>
          <a:bodyPr/>
          <a:lstStyle>
            <a:lvl1pPr algn="ctr" defTabSz="728267">
              <a:defRPr sz="3000"/>
            </a:lvl1pPr>
          </a:lstStyle>
          <a:p>
            <a:pPr/>
            <a:r>
              <a:t>Other Global Surveys Key Findings (I)</a:t>
            </a:r>
          </a:p>
        </p:txBody>
      </p:sp>
      <p:sp>
        <p:nvSpPr>
          <p:cNvPr id="357" name="The pandemic price paid by women is far greater than for their male counterparts…"/>
          <p:cNvSpPr txBox="1"/>
          <p:nvPr/>
        </p:nvSpPr>
        <p:spPr>
          <a:xfrm>
            <a:off x="817661" y="2702526"/>
            <a:ext cx="11114283" cy="4599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b="1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Women Faced Greater Impact than Men</a:t>
            </a:r>
          </a:p>
          <a:p>
            <a:pPr algn="l"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About 60% of</a:t>
            </a:r>
            <a:r>
              <a:rPr i="1"/>
              <a:t> jobs that have been lost</a:t>
            </a:r>
            <a:r>
              <a:t> during this pandemic were held by Women.  </a:t>
            </a: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Gender gap for </a:t>
            </a:r>
            <a:r>
              <a:rPr i="1"/>
              <a:t>access to mobile interne</a:t>
            </a:r>
            <a:r>
              <a:t>t is 23% </a:t>
            </a: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Women-led businesses faced </a:t>
            </a:r>
            <a:r>
              <a:rPr i="1"/>
              <a:t>more severe impact</a:t>
            </a:r>
            <a:r>
              <a:t> on their operations </a:t>
            </a: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Women entrepreneurs faced a disproportionate </a:t>
            </a:r>
            <a:r>
              <a:rPr i="1"/>
              <a:t>lack of access</a:t>
            </a:r>
            <a:r>
              <a:t> to funding </a:t>
            </a: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and  digital tools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Other Global Surveys Key Findings (II)"/>
          <p:cNvSpPr txBox="1"/>
          <p:nvPr>
            <p:ph type="title"/>
          </p:nvPr>
        </p:nvSpPr>
        <p:spPr>
          <a:xfrm>
            <a:off x="650237" y="1673051"/>
            <a:ext cx="11704326" cy="556479"/>
          </a:xfrm>
          <a:prstGeom prst="rect">
            <a:avLst/>
          </a:prstGeom>
        </p:spPr>
        <p:txBody>
          <a:bodyPr/>
          <a:lstStyle>
            <a:lvl1pPr algn="ctr" defTabSz="728267">
              <a:defRPr sz="3000"/>
            </a:lvl1pPr>
          </a:lstStyle>
          <a:p>
            <a:pPr/>
            <a:r>
              <a:t>Other Global Surveys Key Findings (II)</a:t>
            </a:r>
          </a:p>
        </p:txBody>
      </p:sp>
      <p:sp>
        <p:nvSpPr>
          <p:cNvPr id="360" name="Many women were forced to leave their jobs due to child care issues…"/>
          <p:cNvSpPr txBox="1"/>
          <p:nvPr/>
        </p:nvSpPr>
        <p:spPr>
          <a:xfrm>
            <a:off x="443345" y="2497136"/>
            <a:ext cx="12342154" cy="508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11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algn="l" defTabSz="457200">
              <a:defRPr sz="11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 b="1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Women Faced Greater Discriminatory Issues </a:t>
            </a: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Many women were </a:t>
            </a:r>
            <a:r>
              <a:rPr i="1"/>
              <a:t>forced to leave their jobs</a:t>
            </a:r>
            <a:r>
              <a:t> due to child care issues</a:t>
            </a: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Higher burden of </a:t>
            </a:r>
            <a:r>
              <a:rPr i="1"/>
              <a:t>care responsibilities</a:t>
            </a:r>
          </a:p>
          <a:p>
            <a:pPr defTabSz="457200">
              <a:defRPr i="1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Rising domestic and workplace </a:t>
            </a:r>
            <a:r>
              <a:rPr i="1"/>
              <a:t>violence</a:t>
            </a:r>
          </a:p>
          <a:p>
            <a:pPr defTabSz="457200">
              <a:defRPr i="1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  <a:p>
            <a:pPr defTabSz="457200"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  <a:r>
              <a:t>More difficulty adapting</a:t>
            </a:r>
            <a:r>
              <a:rPr i="1"/>
              <a:t> </a:t>
            </a:r>
            <a:r>
              <a:t>to a highly </a:t>
            </a:r>
            <a:r>
              <a:rPr i="1"/>
              <a:t>digitalized environment</a:t>
            </a:r>
            <a:r>
              <a:rPr i="1" sz="3000"/>
              <a:t> </a:t>
            </a:r>
            <a:endParaRPr sz="3000"/>
          </a:p>
          <a:p>
            <a:pPr defTabSz="457200">
              <a:defRPr i="1" sz="30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op 5 Industries Affected…"/>
          <p:cNvSpPr txBox="1"/>
          <p:nvPr>
            <p:ph type="body" sz="half" idx="1"/>
          </p:nvPr>
        </p:nvSpPr>
        <p:spPr>
          <a:xfrm>
            <a:off x="1634752" y="2758438"/>
            <a:ext cx="9419333" cy="4992410"/>
          </a:xfrm>
          <a:prstGeom prst="rect">
            <a:avLst/>
          </a:prstGeom>
        </p:spPr>
        <p:txBody>
          <a:bodyPr/>
          <a:lstStyle/>
          <a:p>
            <a:pPr>
              <a:defRPr b="1" sz="4000">
                <a:solidFill>
                  <a:srgbClr val="797979"/>
                </a:solidFill>
              </a:defRPr>
            </a:pPr>
            <a:r>
              <a:t>Top 5 Industries Affected</a:t>
            </a:r>
          </a:p>
          <a:p>
            <a:pPr>
              <a:defRPr b="1"/>
            </a:pPr>
            <a:r>
              <a:t> 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>
              <a:defRPr sz="3000"/>
            </a:pPr>
            <a:r>
              <a:t>Finance &amp; Financial Services</a:t>
            </a:r>
          </a:p>
          <a:p>
            <a:pPr>
              <a:defRPr sz="3000"/>
            </a:pPr>
            <a:r>
              <a:t>Business Support</a:t>
            </a:r>
          </a:p>
          <a:p>
            <a:pPr>
              <a:defRPr sz="3000"/>
            </a:pPr>
            <a:r>
              <a:t>Education</a:t>
            </a:r>
          </a:p>
          <a:p>
            <a:pPr>
              <a:defRPr sz="3000"/>
            </a:pPr>
            <a:r>
              <a:t>Telecommunications</a:t>
            </a:r>
          </a:p>
          <a:p>
            <a:pPr>
              <a:defRPr sz="3000"/>
            </a:pPr>
            <a:r>
              <a:t>Food &amp; Beverages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Key Survey Highlights"/>
          <p:cNvSpPr txBox="1"/>
          <p:nvPr>
            <p:ph type="title"/>
          </p:nvPr>
        </p:nvSpPr>
        <p:spPr>
          <a:xfrm>
            <a:off x="975358" y="3029935"/>
            <a:ext cx="11054083" cy="20907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19191"/>
                </a:solidFill>
              </a:defRPr>
            </a:lvl1pPr>
          </a:lstStyle>
          <a:p>
            <a:pPr/>
            <a:r>
              <a:t>Key Survey Highlights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728266">
              <a:defRPr sz="3000"/>
            </a:lvl1pPr>
          </a:lstStyle>
          <a:p>
            <a:pPr/>
            <a:r>
              <a:t>Q6: How would you categorize your business?</a:t>
            </a:r>
          </a:p>
        </p:txBody>
      </p:sp>
      <p:sp>
        <p:nvSpPr>
          <p:cNvPr id="203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273    Skipped: 25</a:t>
            </a:r>
          </a:p>
        </p:txBody>
      </p:sp>
      <p:pic>
        <p:nvPicPr>
          <p:cNvPr id="20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6445" y="2638275"/>
            <a:ext cx="10828707" cy="5634734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01600" dist="25400" dir="5400000">
              <a:srgbClr val="4F8F00">
                <a:alpha val="75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728266">
              <a:defRPr sz="3000"/>
            </a:lvl1pPr>
          </a:lstStyle>
          <a:p>
            <a:pPr/>
            <a:r>
              <a:t>Q10: Are you planning to open a new business?</a:t>
            </a:r>
          </a:p>
        </p:txBody>
      </p:sp>
      <p:sp>
        <p:nvSpPr>
          <p:cNvPr id="207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298    Skipped: 0</a:t>
            </a:r>
          </a:p>
        </p:txBody>
      </p:sp>
      <p:pic>
        <p:nvPicPr>
          <p:cNvPr id="20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5110" y="2712046"/>
            <a:ext cx="8614579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/>
          <p:nvPr>
            <p:ph type="title"/>
          </p:nvPr>
        </p:nvSpPr>
        <p:spPr>
          <a:xfrm>
            <a:off x="163746" y="1693341"/>
            <a:ext cx="11704326" cy="556479"/>
          </a:xfrm>
          <a:prstGeom prst="rect">
            <a:avLst/>
          </a:prstGeom>
        </p:spPr>
        <p:txBody>
          <a:bodyPr/>
          <a:lstStyle>
            <a:lvl1pPr defTabSz="468172">
              <a:defRPr sz="1900"/>
            </a:lvl1pPr>
          </a:lstStyle>
          <a:p>
            <a:pPr/>
            <a:r>
              <a:t>Q11: What types of challenges have you faced in your business since the onset of the pandemic?</a:t>
            </a:r>
          </a:p>
        </p:txBody>
      </p:sp>
      <p:sp>
        <p:nvSpPr>
          <p:cNvPr id="211" name="Content Placeholder 2"/>
          <p:cNvSpPr txBox="1"/>
          <p:nvPr>
            <p:ph type="body" sz="quarter" idx="1"/>
          </p:nvPr>
        </p:nvSpPr>
        <p:spPr>
          <a:xfrm>
            <a:off x="163748" y="2266876"/>
            <a:ext cx="7584010" cy="354341"/>
          </a:xfrm>
          <a:prstGeom prst="rect">
            <a:avLst/>
          </a:prstGeom>
        </p:spPr>
        <p:txBody>
          <a:bodyPr/>
          <a:lstStyle>
            <a:lvl1pPr defTabSz="762948">
              <a:defRPr sz="1500"/>
            </a:lvl1pPr>
          </a:lstStyle>
          <a:p>
            <a:pPr/>
            <a:r>
              <a:t>Answered: 257    Skipped: 41</a:t>
            </a:r>
          </a:p>
        </p:txBody>
      </p:sp>
      <p:pic>
        <p:nvPicPr>
          <p:cNvPr id="21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25444" y="2712046"/>
            <a:ext cx="7353911" cy="507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